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FF50"/>
    <a:srgbClr val="FF3AF9"/>
    <a:srgbClr val="FF0080"/>
    <a:srgbClr val="66C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7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637D-6BFD-9342-8CE2-88B5D66EB0C8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E5C5-DD05-F64F-98D5-A93AD01F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637D-6BFD-9342-8CE2-88B5D66EB0C8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E5C5-DD05-F64F-98D5-A93AD01F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637D-6BFD-9342-8CE2-88B5D66EB0C8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E5C5-DD05-F64F-98D5-A93AD01F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637D-6BFD-9342-8CE2-88B5D66EB0C8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E5C5-DD05-F64F-98D5-A93AD01F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637D-6BFD-9342-8CE2-88B5D66EB0C8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E5C5-DD05-F64F-98D5-A93AD01F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637D-6BFD-9342-8CE2-88B5D66EB0C8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E5C5-DD05-F64F-98D5-A93AD01F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637D-6BFD-9342-8CE2-88B5D66EB0C8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E5C5-DD05-F64F-98D5-A93AD01F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637D-6BFD-9342-8CE2-88B5D66EB0C8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E5C5-DD05-F64F-98D5-A93AD01F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637D-6BFD-9342-8CE2-88B5D66EB0C8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E5C5-DD05-F64F-98D5-A93AD01F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637D-6BFD-9342-8CE2-88B5D66EB0C8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E5C5-DD05-F64F-98D5-A93AD01F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637D-6BFD-9342-8CE2-88B5D66EB0C8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4E5C5-DD05-F64F-98D5-A93AD01F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D637D-6BFD-9342-8CE2-88B5D66EB0C8}" type="datetimeFigureOut">
              <a:rPr lang="en-US" smtClean="0"/>
              <a:pPr/>
              <a:t>10/2/12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4E5C5-DD05-F64F-98D5-A93AD01F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356122"/>
            <a:ext cx="8229600" cy="20814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Present Progressive</a:t>
            </a:r>
            <a:endParaRPr kumimoji="0" lang="en-US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>
                <a:solidFill>
                  <a:srgbClr val="FF0080"/>
                </a:solidFill>
                <a:latin typeface="Arial"/>
                <a:cs typeface="Arial"/>
              </a:rPr>
              <a:t>Present </a:t>
            </a:r>
            <a:r>
              <a:rPr lang="en-US" sz="6000" b="1" dirty="0" smtClean="0">
                <a:solidFill>
                  <a:srgbClr val="FF0080"/>
                </a:solidFill>
                <a:latin typeface="Arial"/>
                <a:cs typeface="Arial"/>
              </a:rPr>
              <a:t>Progressive</a:t>
            </a:r>
            <a:endParaRPr lang="en-US" sz="6000" dirty="0">
              <a:solidFill>
                <a:srgbClr val="FF0080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600200"/>
            <a:ext cx="9144001" cy="5257800"/>
          </a:xfrm>
        </p:spPr>
        <p:txBody>
          <a:bodyPr/>
          <a:lstStyle/>
          <a:p>
            <a:pPr>
              <a:spcAft>
                <a:spcPts val="3000"/>
              </a:spcAft>
              <a:buNone/>
            </a:pPr>
            <a:r>
              <a:rPr lang="en-US" sz="3600" b="1" dirty="0">
                <a:latin typeface="Arial"/>
                <a:cs typeface="Arial"/>
              </a:rPr>
              <a:t>When you want to say something </a:t>
            </a:r>
            <a:r>
              <a:rPr lang="en-US" sz="3600" b="1" dirty="0" smtClean="0">
                <a:latin typeface="Arial"/>
                <a:cs typeface="Arial"/>
              </a:rPr>
              <a:t>is</a:t>
            </a:r>
          </a:p>
          <a:p>
            <a:pPr>
              <a:spcAft>
                <a:spcPts val="3000"/>
              </a:spcAft>
              <a:buNone/>
            </a:pPr>
            <a:r>
              <a:rPr lang="en-US" sz="3600" b="1" u="sng" dirty="0" smtClean="0">
                <a:latin typeface="Arial"/>
                <a:cs typeface="Arial"/>
              </a:rPr>
              <a:t>							</a:t>
            </a:r>
            <a:r>
              <a:rPr lang="en-US" sz="3600" b="1" u="sng" dirty="0">
                <a:latin typeface="Arial"/>
                <a:cs typeface="Arial"/>
              </a:rPr>
              <a:t>		</a:t>
            </a:r>
            <a:r>
              <a:rPr lang="en-US" sz="3600" b="1" dirty="0">
                <a:latin typeface="Arial"/>
                <a:cs typeface="Arial"/>
              </a:rPr>
              <a:t> use the present progressive tense.  </a:t>
            </a:r>
          </a:p>
          <a:p>
            <a:pPr>
              <a:spcAft>
                <a:spcPts val="3000"/>
              </a:spcAft>
              <a:buNone/>
            </a:pPr>
            <a:r>
              <a:rPr lang="en-US" sz="3600" b="1" dirty="0" smtClean="0">
                <a:latin typeface="Arial"/>
                <a:cs typeface="Arial"/>
              </a:rPr>
              <a:t> This </a:t>
            </a:r>
            <a:r>
              <a:rPr lang="en-US" sz="3600" b="1" dirty="0">
                <a:latin typeface="Arial"/>
                <a:cs typeface="Arial"/>
              </a:rPr>
              <a:t>tense is equivalent to </a:t>
            </a:r>
            <a:r>
              <a:rPr lang="en-US" sz="3600" b="1" u="sng" dirty="0" smtClean="0">
                <a:latin typeface="Arial"/>
                <a:cs typeface="Arial"/>
              </a:rPr>
              <a:t>				</a:t>
            </a:r>
            <a:r>
              <a:rPr lang="en-US" sz="3600" b="1" u="sng" dirty="0">
                <a:latin typeface="Arial"/>
                <a:cs typeface="Arial"/>
              </a:rPr>
              <a:t>	</a:t>
            </a:r>
            <a:r>
              <a:rPr lang="en-US" sz="3600" b="1" dirty="0">
                <a:latin typeface="Arial"/>
                <a:cs typeface="Arial"/>
              </a:rPr>
              <a:t> in English.</a:t>
            </a:r>
            <a:r>
              <a:rPr lang="en-US" sz="3600" b="1" dirty="0" smtClean="0">
                <a:latin typeface="Arial"/>
                <a:cs typeface="Arial"/>
              </a:rPr>
              <a:t> </a:t>
            </a:r>
          </a:p>
          <a:p>
            <a:pPr>
              <a:spcAft>
                <a:spcPts val="3000"/>
              </a:spcAft>
              <a:buNone/>
            </a:pPr>
            <a:r>
              <a:rPr lang="en-US" sz="3600" b="1" dirty="0" err="1" smtClean="0">
                <a:latin typeface="Arial"/>
                <a:cs typeface="Arial"/>
              </a:rPr>
              <a:t>Por</a:t>
            </a:r>
            <a:r>
              <a:rPr lang="en-US" sz="3600" b="1" dirty="0" smtClean="0">
                <a:latin typeface="Arial"/>
                <a:cs typeface="Arial"/>
              </a:rPr>
              <a:t> </a:t>
            </a:r>
            <a:r>
              <a:rPr lang="en-US" sz="3600" b="1" dirty="0" err="1">
                <a:latin typeface="Arial"/>
                <a:cs typeface="Arial"/>
              </a:rPr>
              <a:t>ejemplo</a:t>
            </a:r>
            <a:r>
              <a:rPr lang="en-US" sz="3600" b="1" dirty="0">
                <a:latin typeface="Arial"/>
                <a:cs typeface="Arial"/>
              </a:rPr>
              <a:t>: I am writing.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" y="2264326"/>
            <a:ext cx="38557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happening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014665" y="3794276"/>
            <a:ext cx="38557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ing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80"/>
                </a:solidFill>
              </a:rPr>
              <a:t>Present Progressive</a:t>
            </a:r>
            <a:endParaRPr lang="en-US" sz="6000" b="1" dirty="0">
              <a:solidFill>
                <a:srgbClr val="FF0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2400"/>
              </a:spcAft>
              <a:buNone/>
            </a:pPr>
            <a:r>
              <a:rPr lang="en-US" sz="3600" b="1"/>
              <a:t>To </a:t>
            </a:r>
            <a:r>
              <a:rPr lang="en-US" sz="3600" b="1" smtClean="0"/>
              <a:t>form </a:t>
            </a:r>
            <a:r>
              <a:rPr lang="en-US" sz="3600" b="1" dirty="0"/>
              <a:t>the present progressive use a</a:t>
            </a:r>
            <a:r>
              <a:rPr lang="en-US" sz="3600" b="1" dirty="0" smtClean="0"/>
              <a:t> </a:t>
            </a:r>
          </a:p>
          <a:p>
            <a:pPr>
              <a:spcAft>
                <a:spcPts val="2400"/>
              </a:spcAft>
              <a:buNone/>
            </a:pPr>
            <a:r>
              <a:rPr lang="en-US" sz="3600" b="1" u="sng" dirty="0" smtClean="0"/>
              <a:t>									</a:t>
            </a:r>
            <a:r>
              <a:rPr lang="en-US" sz="3600" b="1" dirty="0"/>
              <a:t> form of the </a:t>
            </a:r>
            <a:r>
              <a:rPr lang="en-US" sz="3600" b="1" dirty="0" smtClean="0"/>
              <a:t>verb </a:t>
            </a:r>
          </a:p>
          <a:p>
            <a:pPr>
              <a:spcAft>
                <a:spcPts val="2400"/>
              </a:spcAft>
              <a:buNone/>
            </a:pPr>
            <a:r>
              <a:rPr lang="en-US" sz="3600" b="1" u="sng" dirty="0" smtClean="0"/>
              <a:t>						</a:t>
            </a:r>
            <a:r>
              <a:rPr lang="en-US" sz="3600" b="1" dirty="0" smtClean="0"/>
              <a:t> followed </a:t>
            </a:r>
            <a:r>
              <a:rPr lang="en-US" sz="3600" b="1" dirty="0"/>
              <a:t>by the present</a:t>
            </a:r>
            <a:r>
              <a:rPr lang="en-US" sz="3600" b="1" dirty="0" smtClean="0"/>
              <a:t> </a:t>
            </a:r>
          </a:p>
          <a:p>
            <a:pPr>
              <a:spcAft>
                <a:spcPts val="2400"/>
              </a:spcAft>
              <a:buNone/>
            </a:pPr>
            <a:r>
              <a:rPr lang="en-US" sz="3600" b="1" u="sng" dirty="0" smtClean="0"/>
              <a:t>	</a:t>
            </a:r>
            <a:r>
              <a:rPr lang="en-US" sz="3600" b="1" u="sng" dirty="0"/>
              <a:t>	</a:t>
            </a:r>
            <a:r>
              <a:rPr lang="en-US" sz="3600" b="1" u="sng" dirty="0" smtClean="0"/>
              <a:t>								</a:t>
            </a:r>
            <a:r>
              <a:rPr lang="en-US" sz="3600" b="1" dirty="0" smtClean="0"/>
              <a:t>.   </a:t>
            </a:r>
            <a:endParaRPr lang="en-US" sz="3600" b="1" dirty="0"/>
          </a:p>
          <a:p>
            <a:pPr>
              <a:spcAft>
                <a:spcPts val="1200"/>
              </a:spcAft>
              <a:buNone/>
            </a:pPr>
            <a:r>
              <a:rPr lang="en-US" sz="3600" b="1" dirty="0" err="1"/>
              <a:t>Estar</a:t>
            </a:r>
            <a:r>
              <a:rPr lang="en-US" sz="3600" b="1" dirty="0" smtClean="0"/>
              <a:t>-</a:t>
            </a:r>
          </a:p>
          <a:p>
            <a:pPr lvl="0">
              <a:spcAft>
                <a:spcPts val="1200"/>
              </a:spcAft>
              <a:buNone/>
            </a:pPr>
            <a:r>
              <a:rPr lang="en-US" sz="3600" b="1" dirty="0" err="1" smtClean="0">
                <a:solidFill>
                  <a:srgbClr val="FF0080"/>
                </a:solidFill>
                <a:latin typeface="Arial"/>
                <a:cs typeface="Arial"/>
              </a:rPr>
              <a:t>estoy</a:t>
            </a:r>
            <a:r>
              <a:rPr lang="en-US" sz="3600" b="1" dirty="0" smtClean="0">
                <a:solidFill>
                  <a:srgbClr val="FF0080"/>
                </a:solidFill>
                <a:latin typeface="Arial"/>
                <a:cs typeface="Arial"/>
              </a:rPr>
              <a:t>		</a:t>
            </a:r>
            <a:r>
              <a:rPr lang="en-US" sz="3600" b="1" dirty="0" err="1" smtClean="0">
                <a:solidFill>
                  <a:srgbClr val="FF0080"/>
                </a:solidFill>
                <a:latin typeface="Arial"/>
                <a:cs typeface="Arial"/>
              </a:rPr>
              <a:t>estamos</a:t>
            </a:r>
            <a:endParaRPr lang="en-US" sz="3600" dirty="0" smtClean="0">
              <a:solidFill>
                <a:srgbClr val="FF0080"/>
              </a:solidFill>
              <a:latin typeface="Arial"/>
              <a:cs typeface="Arial"/>
            </a:endParaRPr>
          </a:p>
          <a:p>
            <a:pPr lvl="0">
              <a:spcAft>
                <a:spcPts val="1200"/>
              </a:spcAft>
              <a:buNone/>
            </a:pPr>
            <a:r>
              <a:rPr lang="en-US" sz="3600" b="1" dirty="0" err="1" smtClean="0">
                <a:solidFill>
                  <a:srgbClr val="FF0080"/>
                </a:solidFill>
                <a:latin typeface="Arial"/>
                <a:cs typeface="Arial"/>
              </a:rPr>
              <a:t>estás</a:t>
            </a:r>
            <a:r>
              <a:rPr lang="en-US" sz="3600" b="1" dirty="0" smtClean="0"/>
              <a:t>					 		+</a:t>
            </a:r>
            <a:r>
              <a:rPr lang="en-US" sz="3600" b="1" dirty="0"/>
              <a:t>		present </a:t>
            </a:r>
            <a:r>
              <a:rPr lang="en-US" sz="3600" b="1" dirty="0" smtClean="0"/>
              <a:t>participle</a:t>
            </a:r>
          </a:p>
          <a:p>
            <a:pPr lvl="0">
              <a:spcAft>
                <a:spcPts val="1200"/>
              </a:spcAft>
              <a:buNone/>
            </a:pPr>
            <a:r>
              <a:rPr lang="en-US" sz="3600" b="1" dirty="0" err="1" smtClean="0">
                <a:solidFill>
                  <a:srgbClr val="FF0080"/>
                </a:solidFill>
              </a:rPr>
              <a:t>está</a:t>
            </a:r>
            <a:r>
              <a:rPr lang="en-US" sz="3600" b="1" dirty="0" smtClean="0">
                <a:solidFill>
                  <a:srgbClr val="FF0080"/>
                </a:solidFill>
              </a:rPr>
              <a:t>			</a:t>
            </a:r>
            <a:r>
              <a:rPr lang="en-US" sz="3600" b="1" dirty="0" err="1" smtClean="0">
                <a:solidFill>
                  <a:srgbClr val="FF0080"/>
                </a:solidFill>
              </a:rPr>
              <a:t>están</a:t>
            </a:r>
            <a:endParaRPr lang="en-US" sz="3600" b="1" dirty="0" smtClean="0">
              <a:solidFill>
                <a:srgbClr val="FF0080"/>
              </a:solidFill>
            </a:endParaRP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356237"/>
            <a:ext cx="397814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conjugated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499237"/>
            <a:ext cx="2555196" cy="5714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estar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2407" y="3070736"/>
            <a:ext cx="3855742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participle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80"/>
                </a:solidFill>
              </a:rPr>
              <a:t>Present Progressive</a:t>
            </a:r>
            <a:endParaRPr lang="en-US" sz="6000" b="1" dirty="0">
              <a:solidFill>
                <a:srgbClr val="FF0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en-US" dirty="0"/>
              <a:t>To form the present participle you drop the -</a:t>
            </a:r>
            <a:r>
              <a:rPr lang="en-US" dirty="0" err="1"/>
              <a:t>ar</a:t>
            </a:r>
            <a:r>
              <a:rPr lang="en-US" dirty="0"/>
              <a:t>, -</a:t>
            </a:r>
            <a:r>
              <a:rPr lang="en-US" dirty="0" err="1"/>
              <a:t>er</a:t>
            </a:r>
            <a:r>
              <a:rPr lang="en-US" dirty="0"/>
              <a:t>, or -</a:t>
            </a:r>
            <a:r>
              <a:rPr lang="en-US" dirty="0" err="1"/>
              <a:t>ir</a:t>
            </a:r>
            <a:r>
              <a:rPr lang="en-US" dirty="0"/>
              <a:t> ending and add </a:t>
            </a:r>
            <a:r>
              <a:rPr lang="en-US" u="sng" dirty="0"/>
              <a:t>	</a:t>
            </a:r>
            <a:r>
              <a:rPr lang="en-US" u="sng" dirty="0" smtClean="0"/>
              <a:t>			</a:t>
            </a:r>
            <a:r>
              <a:rPr lang="en-US" dirty="0"/>
              <a:t> for -</a:t>
            </a:r>
            <a:r>
              <a:rPr lang="en-US" dirty="0" err="1"/>
              <a:t>ar</a:t>
            </a:r>
            <a:r>
              <a:rPr lang="en-US" dirty="0"/>
              <a:t> verbs and </a:t>
            </a:r>
            <a:endParaRPr lang="en-US" dirty="0" smtClean="0"/>
          </a:p>
          <a:p>
            <a:pPr>
              <a:spcAft>
                <a:spcPts val="1200"/>
              </a:spcAft>
              <a:buNone/>
            </a:pPr>
            <a:r>
              <a:rPr lang="en-US" u="sng" dirty="0"/>
              <a:t>	</a:t>
            </a:r>
            <a:r>
              <a:rPr lang="en-US" u="sng" dirty="0" smtClean="0"/>
              <a:t>				</a:t>
            </a:r>
            <a:r>
              <a:rPr lang="en-US" dirty="0" smtClean="0"/>
              <a:t> </a:t>
            </a:r>
            <a:r>
              <a:rPr lang="en-US" dirty="0"/>
              <a:t>for -</a:t>
            </a:r>
            <a:r>
              <a:rPr lang="en-US" dirty="0" err="1"/>
              <a:t>er</a:t>
            </a:r>
            <a:r>
              <a:rPr lang="en-US" dirty="0"/>
              <a:t> and -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smtClean="0"/>
              <a:t>verbs.</a:t>
            </a:r>
          </a:p>
          <a:p>
            <a:pPr>
              <a:spcAft>
                <a:spcPts val="1200"/>
              </a:spcAft>
              <a:buNone/>
            </a:pPr>
            <a:r>
              <a:rPr lang="en-US" b="1" dirty="0" smtClean="0"/>
              <a:t>Example: </a:t>
            </a:r>
            <a:endParaRPr lang="en-US" dirty="0" smtClean="0"/>
          </a:p>
          <a:p>
            <a:pPr>
              <a:spcAft>
                <a:spcPts val="1200"/>
              </a:spcAft>
              <a:buNone/>
            </a:pPr>
            <a:r>
              <a:rPr lang="en-US" b="1" dirty="0" smtClean="0"/>
              <a:t> </a:t>
            </a:r>
            <a:r>
              <a:rPr lang="es-MX" b="1" dirty="0" smtClean="0"/>
              <a:t>hablar-</a:t>
            </a:r>
            <a:r>
              <a:rPr lang="es-MX" dirty="0" smtClean="0"/>
              <a:t> hablando			</a:t>
            </a:r>
            <a:r>
              <a:rPr lang="es-MX" b="1" dirty="0" smtClean="0"/>
              <a:t>hacer-</a:t>
            </a:r>
            <a:r>
              <a:rPr lang="es-MX" u="sng" dirty="0" smtClean="0"/>
              <a:t>						</a:t>
            </a:r>
            <a:r>
              <a:rPr lang="es-MX" dirty="0" smtClean="0"/>
              <a:t>	</a:t>
            </a:r>
            <a:endParaRPr lang="en-US" dirty="0" smtClean="0"/>
          </a:p>
          <a:p>
            <a:pPr>
              <a:spcAft>
                <a:spcPts val="1200"/>
              </a:spcAft>
              <a:buNone/>
            </a:pPr>
            <a:r>
              <a:rPr lang="es-MX" b="1" dirty="0" smtClean="0"/>
              <a:t>escribir</a:t>
            </a:r>
            <a:r>
              <a:rPr lang="es-MX" b="1" dirty="0"/>
              <a:t>-</a:t>
            </a:r>
            <a:r>
              <a:rPr lang="es-MX" u="sng" dirty="0"/>
              <a:t>	</a:t>
            </a:r>
            <a:r>
              <a:rPr lang="es-MX" u="sng" dirty="0" smtClean="0"/>
              <a:t>					</a:t>
            </a:r>
            <a:r>
              <a:rPr lang="es-MX" dirty="0"/>
              <a:t>	</a:t>
            </a:r>
            <a:r>
              <a:rPr lang="es-MX" b="1" dirty="0"/>
              <a:t>jugar-</a:t>
            </a:r>
            <a:r>
              <a:rPr lang="es-MX" u="sng" dirty="0"/>
              <a:t>		</a:t>
            </a:r>
            <a:r>
              <a:rPr lang="es-MX" u="sng" dirty="0" smtClean="0"/>
              <a:t>				</a:t>
            </a:r>
            <a:endParaRPr lang="en-US" dirty="0"/>
          </a:p>
          <a:p>
            <a:pPr>
              <a:spcAft>
                <a:spcPts val="1200"/>
              </a:spcAft>
              <a:buNone/>
            </a:pPr>
            <a:r>
              <a:rPr lang="es-MX" b="1" dirty="0"/>
              <a:t>estudiar- </a:t>
            </a:r>
            <a:r>
              <a:rPr lang="es-MX" b="1" u="sng" dirty="0"/>
              <a:t>		</a:t>
            </a:r>
            <a:r>
              <a:rPr lang="es-MX" b="1" u="sng" dirty="0" smtClean="0"/>
              <a:t>			</a:t>
            </a:r>
            <a:r>
              <a:rPr lang="es-MX" dirty="0"/>
              <a:t>	</a:t>
            </a:r>
            <a:r>
              <a:rPr lang="es-MX" b="1" dirty="0"/>
              <a:t>sacar-</a:t>
            </a:r>
            <a:r>
              <a:rPr lang="es-MX" u="sng" dirty="0"/>
              <a:t>		</a:t>
            </a:r>
            <a:r>
              <a:rPr lang="es-MX" u="sng" dirty="0" smtClean="0"/>
              <a:t>				</a:t>
            </a:r>
            <a:endParaRPr lang="en-US" dirty="0"/>
          </a:p>
          <a:p>
            <a:pPr>
              <a:spcAft>
                <a:spcPts val="1200"/>
              </a:spcAft>
              <a:buNone/>
            </a:pPr>
            <a:r>
              <a:rPr lang="es-MX" b="1" dirty="0"/>
              <a:t>comer-</a:t>
            </a:r>
            <a:r>
              <a:rPr lang="es-MX" u="sng" dirty="0"/>
              <a:t>		</a:t>
            </a:r>
            <a:r>
              <a:rPr lang="es-MX" u="sng" dirty="0" smtClean="0"/>
              <a:t>					</a:t>
            </a:r>
            <a:r>
              <a:rPr lang="es-MX" dirty="0"/>
              <a:t>	</a:t>
            </a:r>
            <a:r>
              <a:rPr lang="es-MX" b="1" dirty="0"/>
              <a:t>cortar-</a:t>
            </a:r>
            <a:r>
              <a:rPr lang="es-MX" u="sng" dirty="0"/>
              <a:t>		</a:t>
            </a:r>
            <a:r>
              <a:rPr lang="es-MX" u="sng" dirty="0" smtClean="0"/>
              <a:t>				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396728" y="1407554"/>
            <a:ext cx="1995887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ando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110154"/>
            <a:ext cx="2264481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iendo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37043" y="4201347"/>
            <a:ext cx="281591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escribiendo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37043" y="5109437"/>
            <a:ext cx="2815910" cy="703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estudiando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167412" y="5813214"/>
            <a:ext cx="281591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com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iendo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015106" y="3598985"/>
            <a:ext cx="281591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hac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iendo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179229" y="4349262"/>
            <a:ext cx="281591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juga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ndo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015106" y="5109437"/>
            <a:ext cx="281591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noProof="0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saca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ndo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624706" y="5813214"/>
            <a:ext cx="281591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cortando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  <a:buNone/>
            </a:pPr>
            <a:r>
              <a:rPr lang="en-US" b="1" dirty="0"/>
              <a:t>Example of complete present progressive:</a:t>
            </a:r>
            <a:endParaRPr lang="en-US" dirty="0"/>
          </a:p>
          <a:p>
            <a:pPr>
              <a:spcAft>
                <a:spcPts val="2400"/>
              </a:spcAft>
              <a:buNone/>
            </a:pPr>
            <a:r>
              <a:rPr lang="en-US" b="1" dirty="0"/>
              <a:t>I am eating. </a:t>
            </a:r>
            <a:r>
              <a:rPr lang="en-US" dirty="0" err="1"/>
              <a:t>Estoy</a:t>
            </a:r>
            <a:r>
              <a:rPr lang="en-US" dirty="0"/>
              <a:t> </a:t>
            </a:r>
            <a:r>
              <a:rPr lang="en-US" dirty="0" err="1"/>
              <a:t>comiendo</a:t>
            </a:r>
            <a:endParaRPr lang="en-US" dirty="0"/>
          </a:p>
          <a:p>
            <a:pPr>
              <a:spcAft>
                <a:spcPts val="2400"/>
              </a:spcAft>
              <a:buNone/>
            </a:pPr>
            <a:r>
              <a:rPr lang="en-US" b="1" dirty="0"/>
              <a:t>You are playing </a:t>
            </a:r>
            <a:r>
              <a:rPr lang="en-US" b="1" dirty="0" smtClean="0"/>
              <a:t>soccer. </a:t>
            </a:r>
          </a:p>
          <a:p>
            <a:pPr>
              <a:spcAft>
                <a:spcPts val="2400"/>
              </a:spcAft>
              <a:buNone/>
            </a:pPr>
            <a:r>
              <a:rPr lang="en-US" b="1" u="sng" dirty="0" smtClean="0"/>
              <a:t>																	</a:t>
            </a:r>
            <a:r>
              <a:rPr lang="en-US" b="1" u="sng" dirty="0"/>
              <a:t>			</a:t>
            </a:r>
            <a:endParaRPr lang="en-US" dirty="0"/>
          </a:p>
          <a:p>
            <a:pPr>
              <a:spcAft>
                <a:spcPts val="2400"/>
              </a:spcAft>
              <a:buNone/>
            </a:pPr>
            <a:r>
              <a:rPr lang="en-US" b="1" dirty="0"/>
              <a:t>Juan is studying Spanish.</a:t>
            </a:r>
            <a:r>
              <a:rPr lang="en-US" b="1" dirty="0" smtClean="0"/>
              <a:t> </a:t>
            </a:r>
          </a:p>
          <a:p>
            <a:pPr>
              <a:spcAft>
                <a:spcPts val="2400"/>
              </a:spcAft>
              <a:buNone/>
            </a:pPr>
            <a:r>
              <a:rPr lang="en-US" b="1" u="sng" dirty="0" smtClean="0"/>
              <a:t>	</a:t>
            </a:r>
            <a:r>
              <a:rPr lang="en-US" b="1" u="sng" dirty="0"/>
              <a:t>				</a:t>
            </a:r>
            <a:r>
              <a:rPr lang="en-US" b="1" u="sng" dirty="0" smtClean="0"/>
              <a:t>													</a:t>
            </a:r>
            <a:r>
              <a:rPr lang="en-US" b="1" u="sng" dirty="0"/>
              <a:t>		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Present Progressive</a:t>
            </a: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3524781"/>
            <a:ext cx="914400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Tú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estás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jugando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al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fútbol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.</a:t>
            </a:r>
            <a:endParaRPr kumimoji="0" lang="en-US" sz="52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5211709"/>
            <a:ext cx="914400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Juan </a:t>
            </a:r>
            <a:r>
              <a:rPr lang="en-US" sz="48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está</a:t>
            </a:r>
            <a:r>
              <a:rPr lang="en-US" sz="48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48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estudiando</a:t>
            </a:r>
            <a:r>
              <a:rPr lang="en-US" sz="48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48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español</a:t>
            </a:r>
            <a:r>
              <a:rPr lang="en-US" sz="48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.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2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err="1">
                <a:solidFill>
                  <a:srgbClr val="FF0080"/>
                </a:solidFill>
              </a:rPr>
              <a:t>Irregulares</a:t>
            </a:r>
            <a:r>
              <a:rPr lang="en-US" sz="6000" b="1" dirty="0" smtClean="0">
                <a:solidFill>
                  <a:srgbClr val="FF0080"/>
                </a:solidFill>
              </a:rPr>
              <a:t> </a:t>
            </a:r>
            <a:endParaRPr lang="en-US" sz="6000" b="1" dirty="0">
              <a:solidFill>
                <a:srgbClr val="FF0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6428"/>
            <a:ext cx="9144000" cy="5701572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en-US" dirty="0"/>
              <a:t>-</a:t>
            </a:r>
            <a:r>
              <a:rPr lang="en-US" dirty="0" err="1"/>
              <a:t>Ir</a:t>
            </a:r>
            <a:r>
              <a:rPr lang="en-US" dirty="0"/>
              <a:t> verbs still stem change in the present </a:t>
            </a:r>
            <a:r>
              <a:rPr lang="en-US" dirty="0" smtClean="0"/>
              <a:t>participle.</a:t>
            </a:r>
            <a:endParaRPr lang="en-US" dirty="0"/>
          </a:p>
          <a:p>
            <a:pPr>
              <a:spcAft>
                <a:spcPts val="1200"/>
              </a:spcAft>
              <a:buNone/>
            </a:pPr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dirty="0" err="1"/>
              <a:t>o-ue</a:t>
            </a:r>
            <a:r>
              <a:rPr lang="en-US" dirty="0"/>
              <a:t> verbs change from</a:t>
            </a:r>
            <a:r>
              <a:rPr lang="en-US" dirty="0" smtClean="0"/>
              <a:t> </a:t>
            </a:r>
            <a:r>
              <a:rPr lang="en-US" u="sng" dirty="0" smtClean="0"/>
              <a:t>				</a:t>
            </a:r>
            <a:r>
              <a:rPr lang="en-US" dirty="0"/>
              <a:t> and </a:t>
            </a:r>
            <a:r>
              <a:rPr lang="en-US" dirty="0" err="1"/>
              <a:t>e-ie</a:t>
            </a:r>
            <a:r>
              <a:rPr lang="en-US" dirty="0" smtClean="0"/>
              <a:t> </a:t>
            </a:r>
          </a:p>
          <a:p>
            <a:pPr>
              <a:spcAft>
                <a:spcPts val="1200"/>
              </a:spcAft>
              <a:buNone/>
            </a:pPr>
            <a:r>
              <a:rPr lang="en-US" dirty="0" smtClean="0"/>
              <a:t>verbs </a:t>
            </a:r>
            <a:r>
              <a:rPr lang="en-US" dirty="0"/>
              <a:t>change from </a:t>
            </a:r>
            <a:r>
              <a:rPr lang="en-US" u="sng" dirty="0" smtClean="0"/>
              <a:t>					</a:t>
            </a:r>
            <a:r>
              <a:rPr lang="en-US" dirty="0" smtClean="0"/>
              <a:t>.</a:t>
            </a:r>
            <a:endParaRPr lang="en-US" dirty="0"/>
          </a:p>
          <a:p>
            <a:pPr>
              <a:spcAft>
                <a:spcPts val="1200"/>
              </a:spcAft>
              <a:buNone/>
            </a:pPr>
            <a:r>
              <a:rPr lang="es-MX" b="1" dirty="0"/>
              <a:t>Example:</a:t>
            </a:r>
            <a:endParaRPr lang="en-US" dirty="0"/>
          </a:p>
          <a:p>
            <a:pPr>
              <a:spcAft>
                <a:spcPts val="1200"/>
              </a:spcAft>
              <a:buNone/>
            </a:pPr>
            <a:r>
              <a:rPr lang="es-MX" b="1" dirty="0"/>
              <a:t>dormir- </a:t>
            </a:r>
            <a:r>
              <a:rPr lang="es-MX" dirty="0"/>
              <a:t>durmiendo			</a:t>
            </a:r>
            <a:r>
              <a:rPr lang="es-MX" b="1" dirty="0"/>
              <a:t>repetir-</a:t>
            </a:r>
            <a:r>
              <a:rPr lang="es-MX" b="1" u="sng" dirty="0"/>
              <a:t>		</a:t>
            </a:r>
            <a:r>
              <a:rPr lang="es-MX" b="1" u="sng" dirty="0" smtClean="0"/>
              <a:t>				</a:t>
            </a:r>
            <a:endParaRPr lang="en-US" dirty="0"/>
          </a:p>
          <a:p>
            <a:pPr>
              <a:spcAft>
                <a:spcPts val="1200"/>
              </a:spcAft>
              <a:buNone/>
            </a:pPr>
            <a:r>
              <a:rPr lang="es-MX" b="1" dirty="0"/>
              <a:t>pedir- </a:t>
            </a:r>
            <a:r>
              <a:rPr lang="es-MX" u="sng" dirty="0"/>
              <a:t>	</a:t>
            </a:r>
            <a:r>
              <a:rPr lang="es-MX" u="sng" dirty="0" smtClean="0"/>
              <a:t>					</a:t>
            </a:r>
            <a:r>
              <a:rPr lang="es-MX" dirty="0"/>
              <a:t>		</a:t>
            </a:r>
            <a:r>
              <a:rPr lang="es-MX" b="1" dirty="0"/>
              <a:t>servir-</a:t>
            </a:r>
            <a:r>
              <a:rPr lang="es-MX" b="1" u="sng" dirty="0"/>
              <a:t>		</a:t>
            </a:r>
            <a:r>
              <a:rPr lang="es-MX" b="1" u="sng" dirty="0" smtClean="0"/>
              <a:t>				</a:t>
            </a:r>
            <a:endParaRPr lang="en-US" dirty="0"/>
          </a:p>
          <a:p>
            <a:pPr>
              <a:spcAft>
                <a:spcPts val="1200"/>
              </a:spcAft>
              <a:buNone/>
            </a:pPr>
            <a:r>
              <a:rPr lang="es-MX" b="1" dirty="0"/>
              <a:t>“Grupo Y”:</a:t>
            </a:r>
            <a:endParaRPr lang="en-US" dirty="0"/>
          </a:p>
          <a:p>
            <a:pPr>
              <a:spcAft>
                <a:spcPts val="1200"/>
              </a:spcAft>
              <a:buNone/>
            </a:pPr>
            <a:r>
              <a:rPr lang="es-MX" b="1" dirty="0"/>
              <a:t>leer- </a:t>
            </a:r>
            <a:r>
              <a:rPr lang="es-MX" dirty="0"/>
              <a:t>leyendo			</a:t>
            </a:r>
            <a:r>
              <a:rPr lang="es-MX" dirty="0" smtClean="0"/>
              <a:t>			</a:t>
            </a:r>
            <a:r>
              <a:rPr lang="es-MX" b="1" dirty="0" smtClean="0"/>
              <a:t>oír</a:t>
            </a:r>
            <a:r>
              <a:rPr lang="es-MX" b="1" dirty="0"/>
              <a:t>-</a:t>
            </a:r>
            <a:r>
              <a:rPr lang="es-MX" b="1" u="sng" dirty="0"/>
              <a:t>		</a:t>
            </a:r>
            <a:r>
              <a:rPr lang="es-MX" b="1" u="sng" dirty="0" smtClean="0"/>
              <a:t>					</a:t>
            </a:r>
            <a:endParaRPr lang="en-US" dirty="0"/>
          </a:p>
          <a:p>
            <a:pPr>
              <a:spcAft>
                <a:spcPts val="1200"/>
              </a:spcAft>
              <a:buNone/>
            </a:pPr>
            <a:r>
              <a:rPr lang="es-MX" b="1" dirty="0"/>
              <a:t>creer-</a:t>
            </a:r>
            <a:r>
              <a:rPr lang="es-MX" b="1" u="sng" dirty="0"/>
              <a:t>	</a:t>
            </a:r>
            <a:r>
              <a:rPr lang="es-MX" b="1" u="sng" dirty="0" smtClean="0"/>
              <a:t>					</a:t>
            </a:r>
            <a:r>
              <a:rPr lang="es-MX" b="1" dirty="0"/>
              <a:t>		ir- </a:t>
            </a:r>
            <a:r>
              <a:rPr lang="es-MX" b="1" u="sng" dirty="0"/>
              <a:t>		</a:t>
            </a:r>
            <a:r>
              <a:rPr lang="es-MX" b="1" u="sng" dirty="0" smtClean="0"/>
              <a:t>					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97863" y="1407554"/>
            <a:ext cx="2264481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noProof="0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o-u</a:t>
            </a:r>
            <a:endParaRPr kumimoji="0" lang="en-US" sz="5400" b="1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73720" y="2013999"/>
            <a:ext cx="2264481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e-i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08140" y="3824875"/>
            <a:ext cx="281591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pid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iendo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870890" y="3274093"/>
            <a:ext cx="2815910" cy="9026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noProof="0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repit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iendo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870890" y="3824875"/>
            <a:ext cx="281591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noProof="0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sirv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iendo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208140" y="5640095"/>
            <a:ext cx="281591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noProof="0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crey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endo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319464" y="4972337"/>
            <a:ext cx="281591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noProof="0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oy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endo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319464" y="5640095"/>
            <a:ext cx="281591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noProof="0" dirty="0" err="1">
                <a:solidFill>
                  <a:srgbClr val="FF0080"/>
                </a:solidFill>
                <a:latin typeface="Arial"/>
                <a:ea typeface="+mj-ea"/>
                <a:cs typeface="Arial"/>
              </a:rPr>
              <a:t>y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8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endo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err="1">
                <a:solidFill>
                  <a:srgbClr val="FF0080"/>
                </a:solidFill>
              </a:rPr>
              <a:t>Práctica</a:t>
            </a:r>
            <a:r>
              <a:rPr lang="en-US" sz="6600" b="1" dirty="0" smtClean="0">
                <a:solidFill>
                  <a:srgbClr val="FF0080"/>
                </a:solidFill>
              </a:rPr>
              <a:t> </a:t>
            </a:r>
            <a:endParaRPr lang="en-US" sz="6600" b="1" dirty="0">
              <a:solidFill>
                <a:srgbClr val="FF008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>
              <a:spcAft>
                <a:spcPts val="3600"/>
              </a:spcAft>
              <a:buNone/>
            </a:pPr>
            <a:r>
              <a:rPr lang="en-US" sz="3600" b="1" dirty="0"/>
              <a:t>1. </a:t>
            </a:r>
            <a:r>
              <a:rPr lang="en-US" sz="3600" b="1" dirty="0" err="1"/>
              <a:t>Yo</a:t>
            </a:r>
            <a:r>
              <a:rPr lang="en-US" sz="3600" b="1" dirty="0"/>
              <a:t> no </a:t>
            </a:r>
            <a:r>
              <a:rPr lang="en-US" sz="3600" b="1" dirty="0" err="1"/>
              <a:t>hablo</a:t>
            </a:r>
            <a:r>
              <a:rPr lang="en-US" sz="3600" b="1" dirty="0"/>
              <a:t>. </a:t>
            </a:r>
            <a:r>
              <a:rPr lang="en-US" sz="3600" b="1" dirty="0" smtClean="0"/>
              <a:t>	</a:t>
            </a:r>
          </a:p>
          <a:p>
            <a:pPr>
              <a:spcAft>
                <a:spcPts val="3600"/>
              </a:spcAft>
              <a:buNone/>
            </a:pPr>
            <a:r>
              <a:rPr lang="en-US" sz="3600" b="1" dirty="0"/>
              <a:t>2. Mi </a:t>
            </a:r>
            <a:r>
              <a:rPr lang="en-US" sz="3600" b="1" dirty="0" err="1"/>
              <a:t>abuela</a:t>
            </a:r>
            <a:r>
              <a:rPr lang="en-US" sz="3600" b="1" dirty="0"/>
              <a:t> </a:t>
            </a:r>
            <a:r>
              <a:rPr lang="en-US" sz="3600" b="1" dirty="0" err="1"/>
              <a:t>corre</a:t>
            </a:r>
            <a:r>
              <a:rPr lang="en-US" sz="3600" b="1" dirty="0"/>
              <a:t>. </a:t>
            </a:r>
            <a:r>
              <a:rPr lang="en-US" sz="3600" b="1" dirty="0" smtClean="0"/>
              <a:t>	</a:t>
            </a:r>
          </a:p>
          <a:p>
            <a:pPr>
              <a:spcAft>
                <a:spcPts val="3600"/>
              </a:spcAft>
              <a:buNone/>
            </a:pPr>
            <a:r>
              <a:rPr lang="en-US" sz="3600" b="1" dirty="0" smtClean="0"/>
              <a:t>3</a:t>
            </a:r>
            <a:r>
              <a:rPr lang="en-US" sz="3600" b="1" dirty="0"/>
              <a:t>. </a:t>
            </a:r>
            <a:r>
              <a:rPr lang="en-US" sz="3600" b="1" dirty="0" err="1"/>
              <a:t>Tú</a:t>
            </a:r>
            <a:r>
              <a:rPr lang="en-US" sz="3600" b="1" dirty="0"/>
              <a:t> </a:t>
            </a:r>
            <a:r>
              <a:rPr lang="en-US" sz="3600" b="1" dirty="0" err="1"/>
              <a:t>preparas</a:t>
            </a:r>
            <a:r>
              <a:rPr lang="en-US" sz="3600" b="1" dirty="0"/>
              <a:t>. </a:t>
            </a:r>
            <a:r>
              <a:rPr lang="en-US" sz="3600" b="1" dirty="0" smtClean="0"/>
              <a:t>	</a:t>
            </a:r>
          </a:p>
          <a:p>
            <a:pPr>
              <a:spcAft>
                <a:spcPts val="3600"/>
              </a:spcAft>
              <a:buNone/>
            </a:pPr>
            <a:r>
              <a:rPr lang="en-US" sz="3600" b="1" dirty="0" smtClean="0"/>
              <a:t>4</a:t>
            </a:r>
            <a:r>
              <a:rPr lang="en-US" sz="3600" b="1" dirty="0"/>
              <a:t>. </a:t>
            </a:r>
            <a:r>
              <a:rPr lang="en-US" sz="3600" b="1" dirty="0" err="1"/>
              <a:t>Ellos</a:t>
            </a:r>
            <a:r>
              <a:rPr lang="en-US" sz="3600" b="1" dirty="0"/>
              <a:t> </a:t>
            </a:r>
            <a:r>
              <a:rPr lang="en-US" sz="3600" b="1" dirty="0" err="1"/>
              <a:t>juegan</a:t>
            </a:r>
            <a:r>
              <a:rPr lang="en-US" sz="3600" b="1" dirty="0"/>
              <a:t>. </a:t>
            </a:r>
            <a:r>
              <a:rPr lang="en-US" sz="3600" b="1" dirty="0" smtClean="0"/>
              <a:t>	</a:t>
            </a:r>
          </a:p>
          <a:p>
            <a:pPr>
              <a:spcAft>
                <a:spcPts val="3600"/>
              </a:spcAft>
              <a:buNone/>
            </a:pPr>
            <a:r>
              <a:rPr lang="en-US" sz="3600" b="1" dirty="0"/>
              <a:t>5. Carmen </a:t>
            </a:r>
            <a:r>
              <a:rPr lang="en-US" sz="3600" b="1" dirty="0" err="1"/>
              <a:t>canta</a:t>
            </a:r>
            <a:r>
              <a:rPr lang="en-US" sz="3600" b="1" dirty="0"/>
              <a:t>. </a:t>
            </a:r>
            <a:r>
              <a:rPr lang="en-US" sz="3600" b="1" dirty="0" smtClean="0"/>
              <a:t>	</a:t>
            </a:r>
            <a:endParaRPr lang="en-US" sz="3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606447"/>
            <a:ext cx="914400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Yo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no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estoy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hablando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.</a:t>
            </a:r>
            <a:endParaRPr kumimoji="0" lang="en-US" sz="52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616691"/>
            <a:ext cx="914400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Mi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abuela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está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corriendo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.</a:t>
            </a:r>
            <a:endParaRPr kumimoji="0" lang="en-US" sz="52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763677"/>
            <a:ext cx="914400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Tú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estás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preparando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.</a:t>
            </a:r>
            <a:endParaRPr kumimoji="0" lang="en-US" sz="52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4941738"/>
            <a:ext cx="914400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Ellos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están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jugando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.</a:t>
            </a:r>
            <a:endParaRPr kumimoji="0" lang="en-US" sz="52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5949910"/>
            <a:ext cx="914400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Carmen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está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cantando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.</a:t>
            </a:r>
            <a:endParaRPr kumimoji="0" lang="en-US" sz="52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6600" b="1" dirty="0" err="1">
                <a:solidFill>
                  <a:srgbClr val="FF0080"/>
                </a:solidFill>
              </a:rPr>
              <a:t>Práctica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  <a:buNone/>
            </a:pPr>
            <a:r>
              <a:rPr lang="en-US" sz="3600" b="1" dirty="0"/>
              <a:t>6. </a:t>
            </a:r>
            <a:r>
              <a:rPr lang="en-US" sz="3600" b="1" dirty="0" err="1"/>
              <a:t>Ud</a:t>
            </a:r>
            <a:r>
              <a:rPr lang="en-US" sz="3600" b="1" dirty="0"/>
              <a:t>. come. 	</a:t>
            </a:r>
            <a:r>
              <a:rPr lang="en-US" sz="3600" b="1" dirty="0" smtClean="0"/>
              <a:t>	</a:t>
            </a:r>
          </a:p>
          <a:p>
            <a:pPr>
              <a:spcAft>
                <a:spcPts val="3000"/>
              </a:spcAft>
              <a:buNone/>
            </a:pPr>
            <a:r>
              <a:rPr lang="en-US" sz="3600" b="1" dirty="0"/>
              <a:t>7. </a:t>
            </a:r>
            <a:r>
              <a:rPr lang="en-US" sz="3600" b="1" dirty="0" err="1"/>
              <a:t>Yo</a:t>
            </a:r>
            <a:r>
              <a:rPr lang="en-US" sz="3600" b="1" dirty="0"/>
              <a:t> </a:t>
            </a:r>
            <a:r>
              <a:rPr lang="en-US" sz="3600" b="1" dirty="0" err="1"/>
              <a:t>miro</a:t>
            </a:r>
            <a:r>
              <a:rPr lang="en-US" sz="3600" b="1" dirty="0"/>
              <a:t>. </a:t>
            </a:r>
            <a:r>
              <a:rPr lang="en-US" sz="3600" b="1" dirty="0" smtClean="0"/>
              <a:t>	</a:t>
            </a:r>
          </a:p>
          <a:p>
            <a:pPr>
              <a:spcAft>
                <a:spcPts val="3000"/>
              </a:spcAft>
              <a:buNone/>
            </a:pPr>
            <a:r>
              <a:rPr lang="en-US" sz="3600" b="1" dirty="0"/>
              <a:t>8. Ella llama.</a:t>
            </a:r>
            <a:r>
              <a:rPr lang="en-US" sz="3600" b="1" dirty="0" smtClean="0"/>
              <a:t> </a:t>
            </a:r>
          </a:p>
          <a:p>
            <a:pPr>
              <a:spcAft>
                <a:spcPts val="3000"/>
              </a:spcAft>
              <a:buNone/>
            </a:pPr>
            <a:r>
              <a:rPr lang="en-US" sz="3600" b="1" dirty="0"/>
              <a:t>9. El </a:t>
            </a:r>
            <a:r>
              <a:rPr lang="en-US" sz="3600" b="1" dirty="0" err="1"/>
              <a:t>perro</a:t>
            </a:r>
            <a:r>
              <a:rPr lang="en-US" sz="3600" b="1" dirty="0"/>
              <a:t> </a:t>
            </a:r>
            <a:r>
              <a:rPr lang="en-US" sz="3600" b="1" dirty="0" err="1"/>
              <a:t>salta</a:t>
            </a:r>
            <a:r>
              <a:rPr lang="en-US" sz="3600" b="1" dirty="0"/>
              <a:t>. </a:t>
            </a:r>
            <a:r>
              <a:rPr lang="en-US" sz="3600" b="1" dirty="0" smtClean="0"/>
              <a:t>	</a:t>
            </a:r>
          </a:p>
          <a:p>
            <a:pPr>
              <a:spcAft>
                <a:spcPts val="3000"/>
              </a:spcAft>
              <a:buNone/>
            </a:pPr>
            <a:r>
              <a:rPr lang="en-US" sz="3600" b="1" dirty="0"/>
              <a:t>10. </a:t>
            </a:r>
            <a:r>
              <a:rPr lang="en-US" sz="3600" b="1" dirty="0" err="1"/>
              <a:t>Tú</a:t>
            </a:r>
            <a:r>
              <a:rPr lang="en-US" sz="3600" b="1" dirty="0"/>
              <a:t> </a:t>
            </a:r>
            <a:r>
              <a:rPr lang="en-US" sz="3600" b="1" dirty="0" err="1"/>
              <a:t>bebes</a:t>
            </a:r>
            <a:r>
              <a:rPr lang="en-US" sz="3600" b="1" dirty="0"/>
              <a:t>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606447"/>
            <a:ext cx="914400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Ud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.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está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comiendo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.</a:t>
            </a:r>
            <a:endParaRPr kumimoji="0" lang="en-US" sz="52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514537"/>
            <a:ext cx="914400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Yo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estoy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mirando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.</a:t>
            </a:r>
            <a:endParaRPr kumimoji="0" lang="en-US" sz="52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625981"/>
            <a:ext cx="914400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Ella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está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llamando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.</a:t>
            </a:r>
            <a:endParaRPr kumimoji="0" lang="en-US" sz="52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4727545"/>
            <a:ext cx="9144000" cy="719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El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perro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está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saltando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.</a:t>
            </a:r>
            <a:endParaRPr kumimoji="0" lang="en-US" sz="52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5949910"/>
            <a:ext cx="9144000" cy="908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Tú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dirty="0" err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estás</a:t>
            </a:r>
            <a:r>
              <a:rPr lang="en-US" sz="5200" b="1" dirty="0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 </a:t>
            </a:r>
            <a:r>
              <a:rPr lang="en-US" sz="5200" b="1" smtClean="0">
                <a:solidFill>
                  <a:srgbClr val="FF0080"/>
                </a:solidFill>
                <a:latin typeface="Arial"/>
                <a:ea typeface="+mj-ea"/>
                <a:cs typeface="Arial"/>
              </a:rPr>
              <a:t>bebiendo.</a:t>
            </a:r>
            <a:endParaRPr kumimoji="0" lang="en-US" sz="5200" b="0" i="0" u="none" strike="noStrike" kern="1200" cap="none" spc="0" normalizeH="0" baseline="0" noProof="0" dirty="0" smtClean="0">
              <a:ln>
                <a:noFill/>
              </a:ln>
              <a:solidFill>
                <a:srgbClr val="FF008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0667"/>
          </a:xfrm>
        </p:spPr>
        <p:txBody>
          <a:bodyPr/>
          <a:lstStyle/>
          <a:p>
            <a:r>
              <a:rPr lang="en-US" b="1" dirty="0" smtClean="0"/>
              <a:t>¿Reflexives?/¿Pronouns?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0667"/>
            <a:ext cx="8229600" cy="5757333"/>
          </a:xfrm>
        </p:spPr>
        <p:txBody>
          <a:bodyPr>
            <a:normAutofit/>
          </a:bodyPr>
          <a:lstStyle/>
          <a:p>
            <a:r>
              <a:rPr lang="en-US" dirty="0" smtClean="0"/>
              <a:t>Place any pronoun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before</a:t>
            </a:r>
            <a:r>
              <a:rPr lang="en-US" dirty="0" smtClean="0"/>
              <a:t> the conjugated form of the verb </a:t>
            </a:r>
            <a:r>
              <a:rPr lang="en-US" b="1" u="sng" dirty="0" smtClean="0"/>
              <a:t>ESTAR</a:t>
            </a:r>
          </a:p>
          <a:p>
            <a:pPr lvl="1"/>
            <a:r>
              <a:rPr lang="en-US" dirty="0" smtClean="0"/>
              <a:t>I am washing my hands.</a:t>
            </a:r>
          </a:p>
          <a:p>
            <a:pPr lvl="1"/>
            <a:r>
              <a:rPr lang="en-US" b="1" i="1" u="sng" dirty="0" smtClean="0">
                <a:solidFill>
                  <a:srgbClr val="FF3AF9"/>
                </a:solidFill>
              </a:rPr>
              <a:t>ME</a:t>
            </a:r>
            <a:r>
              <a:rPr lang="en-US" dirty="0" smtClean="0"/>
              <a:t> </a:t>
            </a:r>
            <a:r>
              <a:rPr lang="en-US" dirty="0" err="1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lavando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manos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OR place any pronoun </a:t>
            </a:r>
            <a:r>
              <a:rPr lang="en-US" b="1" dirty="0" smtClean="0"/>
              <a:t>attached</a:t>
            </a:r>
            <a:r>
              <a:rPr lang="en-US" dirty="0" smtClean="0"/>
              <a:t> to the “</a:t>
            </a:r>
            <a:r>
              <a:rPr lang="en-US" b="1" u="sng" dirty="0" err="1" smtClean="0"/>
              <a:t>ing</a:t>
            </a:r>
            <a:r>
              <a:rPr lang="en-US" dirty="0" smtClean="0"/>
              <a:t>” </a:t>
            </a:r>
            <a:r>
              <a:rPr lang="en-US" dirty="0" err="1" smtClean="0"/>
              <a:t>ando</a:t>
            </a:r>
            <a:r>
              <a:rPr lang="en-US" dirty="0" smtClean="0"/>
              <a:t>/</a:t>
            </a:r>
            <a:r>
              <a:rPr lang="en-US" dirty="0" err="1" smtClean="0"/>
              <a:t>iendo</a:t>
            </a:r>
            <a:r>
              <a:rPr lang="en-US" dirty="0" smtClean="0"/>
              <a:t> and an accent mark on the third syllable from the end.</a:t>
            </a:r>
          </a:p>
          <a:p>
            <a:pPr lvl="1"/>
            <a:r>
              <a:rPr lang="en-US" dirty="0" err="1"/>
              <a:t>Estoy</a:t>
            </a:r>
            <a:r>
              <a:rPr lang="en-US" dirty="0"/>
              <a:t> </a:t>
            </a:r>
            <a:r>
              <a:rPr lang="en-US" dirty="0" err="1"/>
              <a:t>lavándo</a:t>
            </a:r>
            <a:r>
              <a:rPr lang="en-US" b="1" i="1" u="sng" dirty="0" err="1">
                <a:solidFill>
                  <a:srgbClr val="FF3AF9"/>
                </a:solidFill>
              </a:rPr>
              <a:t>me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manos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Never separate </a:t>
            </a:r>
            <a:r>
              <a:rPr lang="en-US" dirty="0" err="1" smtClean="0"/>
              <a:t>estar</a:t>
            </a:r>
            <a:r>
              <a:rPr lang="en-US" dirty="0" smtClean="0"/>
              <a:t> from </a:t>
            </a:r>
            <a:r>
              <a:rPr lang="en-US" dirty="0" err="1" smtClean="0"/>
              <a:t>ando</a:t>
            </a:r>
            <a:r>
              <a:rPr lang="en-US" dirty="0" smtClean="0"/>
              <a:t>/</a:t>
            </a:r>
            <a:r>
              <a:rPr lang="en-US" dirty="0" err="1" smtClean="0"/>
              <a:t>iendo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8117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243</Words>
  <Application>Microsoft Macintosh PowerPoint</Application>
  <PresentationFormat>On-screen Show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Present Progressive</vt:lpstr>
      <vt:lpstr>Present Progressive</vt:lpstr>
      <vt:lpstr>Present Progressive</vt:lpstr>
      <vt:lpstr>PowerPoint Presentation</vt:lpstr>
      <vt:lpstr>Irregulares </vt:lpstr>
      <vt:lpstr>Práctica </vt:lpstr>
      <vt:lpstr>Práctica </vt:lpstr>
      <vt:lpstr>¿Reflexives?/¿Pronouns?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Paula Lloyd</dc:creator>
  <cp:lastModifiedBy>Barr, Kristina</cp:lastModifiedBy>
  <cp:revision>11</cp:revision>
  <cp:lastPrinted>2010-10-13T19:10:46Z</cp:lastPrinted>
  <dcterms:created xsi:type="dcterms:W3CDTF">2010-10-13T19:00:20Z</dcterms:created>
  <dcterms:modified xsi:type="dcterms:W3CDTF">2012-10-02T15:07:06Z</dcterms:modified>
</cp:coreProperties>
</file>